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6" r:id="rId1"/>
  </p:sldMasterIdLst>
  <p:notesMasterIdLst>
    <p:notesMasterId r:id="rId9"/>
  </p:notesMasterIdLst>
  <p:handoutMasterIdLst>
    <p:handoutMasterId r:id="rId10"/>
  </p:handoutMasterIdLst>
  <p:sldIdLst>
    <p:sldId id="266" r:id="rId2"/>
    <p:sldId id="535" r:id="rId3"/>
    <p:sldId id="542" r:id="rId4"/>
    <p:sldId id="541" r:id="rId5"/>
    <p:sldId id="538" r:id="rId6"/>
    <p:sldId id="540" r:id="rId7"/>
    <p:sldId id="534" r:id="rId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72B"/>
    <a:srgbClr val="7E378E"/>
    <a:srgbClr val="15464B"/>
    <a:srgbClr val="008000"/>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399" autoAdjust="0"/>
    <p:restoredTop sz="94887" autoAdjust="0"/>
  </p:normalViewPr>
  <p:slideViewPr>
    <p:cSldViewPr snapToGrid="0" snapToObjects="1">
      <p:cViewPr varScale="1">
        <p:scale>
          <a:sx n="108" d="100"/>
          <a:sy n="108" d="100"/>
        </p:scale>
        <p:origin x="149" y="82"/>
      </p:cViewPr>
      <p:guideLst>
        <p:guide orient="horz" pos="2160"/>
        <p:guide pos="2880"/>
        <p:guide orient="horz" pos="1620"/>
      </p:guideLst>
    </p:cSldViewPr>
  </p:slideViewPr>
  <p:outlineViewPr>
    <p:cViewPr>
      <p:scale>
        <a:sx n="33" d="100"/>
        <a:sy n="33" d="100"/>
      </p:scale>
      <p:origin x="0" y="3273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982E6B0-4093-4525-BAA5-041F7C92A15F}" type="datetimeFigureOut">
              <a:rPr lang="es-CL" smtClean="0"/>
              <a:pPr/>
              <a:t>03-10-2022</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100919E-02DA-4FCC-94DF-6C8F7CB013EF}" type="slidenum">
              <a:rPr lang="es-CL" smtClean="0"/>
              <a:pPr/>
              <a:t>‹Nº›</a:t>
            </a:fld>
            <a:endParaRPr lang="es-CL"/>
          </a:p>
        </p:txBody>
      </p:sp>
    </p:spTree>
    <p:extLst>
      <p:ext uri="{BB962C8B-B14F-4D97-AF65-F5344CB8AC3E}">
        <p14:creationId xmlns:p14="http://schemas.microsoft.com/office/powerpoint/2010/main" val="2889123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A2A46D7-3894-A54B-B4A1-B0E4C2D1EC7E}" type="datetimeFigureOut">
              <a:rPr lang="en-US" smtClean="0"/>
              <a:pPr/>
              <a:t>10/3/2022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2B208DF-24DF-1C46-8C17-8757FEFE8420}" type="slidenum">
              <a:rPr lang="en-US" smtClean="0"/>
              <a:pPr/>
              <a:t>‹Nº›</a:t>
            </a:fld>
            <a:endParaRPr lang="en-US"/>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2</a:t>
            </a:fld>
            <a:endParaRPr lang="en-US"/>
          </a:p>
        </p:txBody>
      </p:sp>
    </p:spTree>
    <p:extLst>
      <p:ext uri="{BB962C8B-B14F-4D97-AF65-F5344CB8AC3E}">
        <p14:creationId xmlns:p14="http://schemas.microsoft.com/office/powerpoint/2010/main" val="3942924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3</a:t>
            </a:fld>
            <a:endParaRPr lang="en-US"/>
          </a:p>
        </p:txBody>
      </p:sp>
    </p:spTree>
    <p:extLst>
      <p:ext uri="{BB962C8B-B14F-4D97-AF65-F5344CB8AC3E}">
        <p14:creationId xmlns:p14="http://schemas.microsoft.com/office/powerpoint/2010/main" val="315515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4</a:t>
            </a:fld>
            <a:endParaRPr lang="en-US"/>
          </a:p>
        </p:txBody>
      </p:sp>
    </p:spTree>
    <p:extLst>
      <p:ext uri="{BB962C8B-B14F-4D97-AF65-F5344CB8AC3E}">
        <p14:creationId xmlns:p14="http://schemas.microsoft.com/office/powerpoint/2010/main" val="770963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5</a:t>
            </a:fld>
            <a:endParaRPr lang="en-US"/>
          </a:p>
        </p:txBody>
      </p:sp>
    </p:spTree>
    <p:extLst>
      <p:ext uri="{BB962C8B-B14F-4D97-AF65-F5344CB8AC3E}">
        <p14:creationId xmlns:p14="http://schemas.microsoft.com/office/powerpoint/2010/main" val="657329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6</a:t>
            </a:fld>
            <a:endParaRPr lang="en-US"/>
          </a:p>
        </p:txBody>
      </p:sp>
    </p:spTree>
    <p:extLst>
      <p:ext uri="{BB962C8B-B14F-4D97-AF65-F5344CB8AC3E}">
        <p14:creationId xmlns:p14="http://schemas.microsoft.com/office/powerpoint/2010/main" val="993607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7</a:t>
            </a:fld>
            <a:endParaRPr lang="en-US"/>
          </a:p>
        </p:txBody>
      </p:sp>
    </p:spTree>
    <p:extLst>
      <p:ext uri="{BB962C8B-B14F-4D97-AF65-F5344CB8AC3E}">
        <p14:creationId xmlns:p14="http://schemas.microsoft.com/office/powerpoint/2010/main" val="11286015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5" name="1 Image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9099" y="0"/>
            <a:ext cx="1666051" cy="1509183"/>
          </a:xfrm>
          <a:prstGeom prst="rect">
            <a:avLst/>
          </a:prstGeom>
        </p:spPr>
      </p:pic>
    </p:spTree>
    <p:extLst>
      <p:ext uri="{BB962C8B-B14F-4D97-AF65-F5344CB8AC3E}">
        <p14:creationId xmlns:p14="http://schemas.microsoft.com/office/powerpoint/2010/main" val="128282501"/>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1" y="0"/>
            <a:ext cx="2033269" cy="1524952"/>
          </a:xfrm>
          <a:prstGeom prst="rect">
            <a:avLst/>
          </a:prstGeom>
        </p:spPr>
      </p:pic>
      <p:sp>
        <p:nvSpPr>
          <p:cNvPr id="11"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513380684"/>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18676"/>
            <a:ext cx="2687558"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73786280"/>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18676"/>
            <a:ext cx="2687558"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113017669"/>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546013602"/>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sp>
        <p:nvSpPr>
          <p:cNvPr id="2" name="CuadroTexto 1"/>
          <p:cNvSpPr txBox="1"/>
          <p:nvPr userDrawn="1"/>
        </p:nvSpPr>
        <p:spPr>
          <a:xfrm>
            <a:off x="8413190" y="4856904"/>
            <a:ext cx="415498" cy="246221"/>
          </a:xfrm>
          <a:prstGeom prst="rect">
            <a:avLst/>
          </a:prstGeom>
          <a:noFill/>
        </p:spPr>
        <p:txBody>
          <a:bodyPr wrap="none" rtlCol="0">
            <a:spAutoFit/>
          </a:bodyPr>
          <a:lstStyle/>
          <a:p>
            <a:pPr algn="r"/>
            <a:fld id="{F0D743BD-13B2-8146-8C09-0F6A22AE68B5}" type="slidenum">
              <a:rPr lang="es-ES" sz="1000" smtClean="0">
                <a:solidFill>
                  <a:schemeClr val="tx1">
                    <a:lumMod val="65000"/>
                    <a:lumOff val="35000"/>
                  </a:schemeClr>
                </a:solidFill>
                <a:latin typeface="Candara"/>
                <a:cs typeface="Candara"/>
              </a:rPr>
              <a:pPr algn="r"/>
              <a:t>‹Nº›</a:t>
            </a:fld>
            <a:endParaRPr lang="es-ES" sz="100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3488439224"/>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1 Image, Heading &amp; Text">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t>The Power of PowerPoint | thepopp.com</a:t>
            </a:r>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‹Nº›</a:t>
            </a:fld>
            <a:endParaRPr lang="en-US" dirty="0"/>
          </a:p>
        </p:txBody>
      </p:sp>
      <p:sp>
        <p:nvSpPr>
          <p:cNvPr id="47" name="図プレースホルダー 46"/>
          <p:cNvSpPr>
            <a:spLocks noGrp="1"/>
          </p:cNvSpPr>
          <p:nvPr>
            <p:ph type="pic" sz="quarter" idx="21" hasCustomPrompt="1"/>
          </p:nvPr>
        </p:nvSpPr>
        <p:spPr>
          <a:xfrm>
            <a:off x="2719727" y="695847"/>
            <a:ext cx="3704546" cy="1739712"/>
          </a:xfrm>
          <a:custGeom>
            <a:avLst/>
            <a:gdLst>
              <a:gd name="connsiteX0" fmla="*/ 6753718 w 7409092"/>
              <a:gd name="connsiteY0" fmla="*/ 2823513 h 3478887"/>
              <a:gd name="connsiteX1" fmla="*/ 7409092 w 7409092"/>
              <a:gd name="connsiteY1" fmla="*/ 2823513 h 3478887"/>
              <a:gd name="connsiteX2" fmla="*/ 7409092 w 7409092"/>
              <a:gd name="connsiteY2" fmla="*/ 3478887 h 3478887"/>
              <a:gd name="connsiteX3" fmla="*/ 6753718 w 7409092"/>
              <a:gd name="connsiteY3" fmla="*/ 3478887 h 3478887"/>
              <a:gd name="connsiteX4" fmla="*/ 6098344 w 7409092"/>
              <a:gd name="connsiteY4" fmla="*/ 2145252 h 3478887"/>
              <a:gd name="connsiteX5" fmla="*/ 6753718 w 7409092"/>
              <a:gd name="connsiteY5" fmla="*/ 2145252 h 3478887"/>
              <a:gd name="connsiteX6" fmla="*/ 6753718 w 7409092"/>
              <a:gd name="connsiteY6" fmla="*/ 2800626 h 3478887"/>
              <a:gd name="connsiteX7" fmla="*/ 6098344 w 7409092"/>
              <a:gd name="connsiteY7" fmla="*/ 2800626 h 3478887"/>
              <a:gd name="connsiteX8" fmla="*/ 655374 w 7409092"/>
              <a:gd name="connsiteY8" fmla="*/ 655374 h 3478887"/>
              <a:gd name="connsiteX9" fmla="*/ 1310748 w 7409092"/>
              <a:gd name="connsiteY9" fmla="*/ 655374 h 3478887"/>
              <a:gd name="connsiteX10" fmla="*/ 1310748 w 7409092"/>
              <a:gd name="connsiteY10" fmla="*/ 1310748 h 3478887"/>
              <a:gd name="connsiteX11" fmla="*/ 655374 w 7409092"/>
              <a:gd name="connsiteY11" fmla="*/ 1310748 h 3478887"/>
              <a:gd name="connsiteX12" fmla="*/ 1310748 w 7409092"/>
              <a:gd name="connsiteY12" fmla="*/ 0 h 3478887"/>
              <a:gd name="connsiteX13" fmla="*/ 1966122 w 7409092"/>
              <a:gd name="connsiteY13" fmla="*/ 0 h 3478887"/>
              <a:gd name="connsiteX14" fmla="*/ 5422122 w 7409092"/>
              <a:gd name="connsiteY14" fmla="*/ 0 h 3478887"/>
              <a:gd name="connsiteX15" fmla="*/ 5422122 w 7409092"/>
              <a:gd name="connsiteY15" fmla="*/ 1481843 h 3478887"/>
              <a:gd name="connsiteX16" fmla="*/ 6077496 w 7409092"/>
              <a:gd name="connsiteY16" fmla="*/ 1481843 h 3478887"/>
              <a:gd name="connsiteX17" fmla="*/ 6077496 w 7409092"/>
              <a:gd name="connsiteY17" fmla="*/ 2137217 h 3478887"/>
              <a:gd name="connsiteX18" fmla="*/ 5422122 w 7409092"/>
              <a:gd name="connsiteY18" fmla="*/ 2137217 h 3478887"/>
              <a:gd name="connsiteX19" fmla="*/ 5422122 w 7409092"/>
              <a:gd name="connsiteY19" fmla="*/ 2800626 h 3478887"/>
              <a:gd name="connsiteX20" fmla="*/ 6077496 w 7409092"/>
              <a:gd name="connsiteY20" fmla="*/ 2800626 h 3478887"/>
              <a:gd name="connsiteX21" fmla="*/ 6077496 w 7409092"/>
              <a:gd name="connsiteY21" fmla="*/ 3456000 h 3478887"/>
              <a:gd name="connsiteX22" fmla="*/ 5422122 w 7409092"/>
              <a:gd name="connsiteY22" fmla="*/ 3456000 h 3478887"/>
              <a:gd name="connsiteX23" fmla="*/ 1966122 w 7409092"/>
              <a:gd name="connsiteY23" fmla="*/ 3456000 h 3478887"/>
              <a:gd name="connsiteX24" fmla="*/ 1966122 w 7409092"/>
              <a:gd name="connsiteY24" fmla="*/ 1966122 h 3478887"/>
              <a:gd name="connsiteX25" fmla="*/ 1310748 w 7409092"/>
              <a:gd name="connsiteY25" fmla="*/ 1966122 h 3478887"/>
              <a:gd name="connsiteX26" fmla="*/ 1310748 w 7409092"/>
              <a:gd name="connsiteY26" fmla="*/ 1310748 h 3478887"/>
              <a:gd name="connsiteX27" fmla="*/ 1966122 w 7409092"/>
              <a:gd name="connsiteY27" fmla="*/ 1310748 h 3478887"/>
              <a:gd name="connsiteX28" fmla="*/ 1966122 w 7409092"/>
              <a:gd name="connsiteY28" fmla="*/ 655374 h 3478887"/>
              <a:gd name="connsiteX29" fmla="*/ 1310748 w 7409092"/>
              <a:gd name="connsiteY29" fmla="*/ 655374 h 3478887"/>
              <a:gd name="connsiteX30" fmla="*/ 0 w 7409092"/>
              <a:gd name="connsiteY30" fmla="*/ 0 h 3478887"/>
              <a:gd name="connsiteX31" fmla="*/ 655374 w 7409092"/>
              <a:gd name="connsiteY31" fmla="*/ 0 h 3478887"/>
              <a:gd name="connsiteX32" fmla="*/ 655374 w 7409092"/>
              <a:gd name="connsiteY32" fmla="*/ 655374 h 3478887"/>
              <a:gd name="connsiteX33" fmla="*/ 0 w 7409092"/>
              <a:gd name="connsiteY33" fmla="*/ 655374 h 3478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409092" h="3478887">
                <a:moveTo>
                  <a:pt x="6753718" y="2823513"/>
                </a:moveTo>
                <a:lnTo>
                  <a:pt x="7409092" y="2823513"/>
                </a:lnTo>
                <a:lnTo>
                  <a:pt x="7409092" y="3478887"/>
                </a:lnTo>
                <a:lnTo>
                  <a:pt x="6753718" y="3478887"/>
                </a:lnTo>
                <a:close/>
                <a:moveTo>
                  <a:pt x="6098344" y="2145252"/>
                </a:moveTo>
                <a:lnTo>
                  <a:pt x="6753718" y="2145252"/>
                </a:lnTo>
                <a:lnTo>
                  <a:pt x="6753718" y="2800626"/>
                </a:lnTo>
                <a:lnTo>
                  <a:pt x="6098344" y="2800626"/>
                </a:lnTo>
                <a:close/>
                <a:moveTo>
                  <a:pt x="655374" y="655374"/>
                </a:moveTo>
                <a:lnTo>
                  <a:pt x="1310748" y="655374"/>
                </a:lnTo>
                <a:lnTo>
                  <a:pt x="1310748" y="1310748"/>
                </a:lnTo>
                <a:lnTo>
                  <a:pt x="655374" y="1310748"/>
                </a:lnTo>
                <a:close/>
                <a:moveTo>
                  <a:pt x="1310748" y="0"/>
                </a:moveTo>
                <a:lnTo>
                  <a:pt x="1966122" y="0"/>
                </a:lnTo>
                <a:lnTo>
                  <a:pt x="5422122" y="0"/>
                </a:lnTo>
                <a:lnTo>
                  <a:pt x="5422122" y="1481843"/>
                </a:lnTo>
                <a:lnTo>
                  <a:pt x="6077496" y="1481843"/>
                </a:lnTo>
                <a:lnTo>
                  <a:pt x="6077496" y="2137217"/>
                </a:lnTo>
                <a:lnTo>
                  <a:pt x="5422122" y="2137217"/>
                </a:lnTo>
                <a:lnTo>
                  <a:pt x="5422122" y="2800626"/>
                </a:lnTo>
                <a:lnTo>
                  <a:pt x="6077496" y="2800626"/>
                </a:lnTo>
                <a:lnTo>
                  <a:pt x="6077496" y="3456000"/>
                </a:lnTo>
                <a:lnTo>
                  <a:pt x="5422122" y="3456000"/>
                </a:lnTo>
                <a:lnTo>
                  <a:pt x="1966122" y="3456000"/>
                </a:lnTo>
                <a:lnTo>
                  <a:pt x="1966122" y="1966122"/>
                </a:lnTo>
                <a:lnTo>
                  <a:pt x="1310748" y="1966122"/>
                </a:lnTo>
                <a:lnTo>
                  <a:pt x="1310748" y="1310748"/>
                </a:lnTo>
                <a:lnTo>
                  <a:pt x="1966122" y="1310748"/>
                </a:lnTo>
                <a:lnTo>
                  <a:pt x="1966122" y="655374"/>
                </a:lnTo>
                <a:lnTo>
                  <a:pt x="1310748" y="655374"/>
                </a:lnTo>
                <a:close/>
                <a:moveTo>
                  <a:pt x="0" y="0"/>
                </a:moveTo>
                <a:lnTo>
                  <a:pt x="655374" y="0"/>
                </a:lnTo>
                <a:lnTo>
                  <a:pt x="655374" y="655374"/>
                </a:lnTo>
                <a:lnTo>
                  <a:pt x="0" y="655374"/>
                </a:lnTo>
                <a:close/>
              </a:path>
            </a:pathLst>
          </a:custGeom>
          <a:solidFill>
            <a:schemeClr val="accent1">
              <a:lumMod val="20000"/>
              <a:lumOff val="80000"/>
            </a:schemeClr>
          </a:solidFill>
          <a:ln w="57150">
            <a:noFill/>
          </a:ln>
          <a:effectLst/>
        </p:spPr>
        <p:txBody>
          <a:bodyPr wrap="square">
            <a:noAutofit/>
          </a:bodyPr>
          <a:lstStyle/>
          <a:p>
            <a:r>
              <a:rPr kumimoji="1" lang="en-US" altLang="ja-JP" dirty="0"/>
              <a:t> </a:t>
            </a:r>
            <a:endParaRPr kumimoji="1" lang="ja-JP" altLang="en-US" dirty="0"/>
          </a:p>
        </p:txBody>
      </p:sp>
      <p:sp>
        <p:nvSpPr>
          <p:cNvPr id="48" name="テキスト プレースホルダー 12"/>
          <p:cNvSpPr>
            <a:spLocks noGrp="1"/>
          </p:cNvSpPr>
          <p:nvPr>
            <p:ph type="body" sz="quarter" idx="13" hasCustomPrompt="1"/>
          </p:nvPr>
        </p:nvSpPr>
        <p:spPr>
          <a:xfrm>
            <a:off x="1428798" y="2625417"/>
            <a:ext cx="6286404" cy="345872"/>
          </a:xfrm>
        </p:spPr>
        <p:txBody>
          <a:bodyPr anchor="b">
            <a:noAutofit/>
          </a:bodyPr>
          <a:lstStyle>
            <a:lvl1pPr algn="ctr">
              <a:lnSpc>
                <a:spcPct val="100000"/>
              </a:lnSpc>
              <a:spcBef>
                <a:spcPts val="0"/>
              </a:spcBef>
              <a:defRPr sz="1800" baseline="0">
                <a:solidFill>
                  <a:schemeClr val="tx2"/>
                </a:solidFill>
                <a:latin typeface="Ubuntu Medium" panose="020B0604030602030204" pitchFamily="34" charset="0"/>
              </a:defRPr>
            </a:lvl1pPr>
          </a:lstStyle>
          <a:p>
            <a:pPr lvl="0"/>
            <a:r>
              <a:rPr kumimoji="1" lang="en-US" altLang="ja-JP" dirty="0"/>
              <a:t>Heading Goes Here</a:t>
            </a:r>
            <a:endParaRPr kumimoji="1" lang="ja-JP" altLang="en-US" dirty="0"/>
          </a:p>
        </p:txBody>
      </p:sp>
      <p:sp>
        <p:nvSpPr>
          <p:cNvPr id="49" name="テキスト プレースホルダー 12"/>
          <p:cNvSpPr>
            <a:spLocks noGrp="1"/>
          </p:cNvSpPr>
          <p:nvPr>
            <p:ph type="body" sz="quarter" idx="14" hasCustomPrompt="1"/>
          </p:nvPr>
        </p:nvSpPr>
        <p:spPr>
          <a:xfrm>
            <a:off x="1428798" y="2980155"/>
            <a:ext cx="6286404" cy="367617"/>
          </a:xfrm>
        </p:spPr>
        <p:txBody>
          <a:bodyPr anchor="t">
            <a:noAutofit/>
          </a:bodyPr>
          <a:lstStyle>
            <a:lvl1pPr algn="ctr">
              <a:lnSpc>
                <a:spcPct val="130000"/>
              </a:lnSpc>
              <a:spcBef>
                <a:spcPts val="0"/>
              </a:spcBef>
              <a:defRPr sz="1200" baseline="0">
                <a:solidFill>
                  <a:schemeClr val="tx2"/>
                </a:solidFill>
                <a:latin typeface="Ubuntu Medium" panose="020B0604030602030204" pitchFamily="34" charset="0"/>
              </a:defRPr>
            </a:lvl1pPr>
          </a:lstStyle>
          <a:p>
            <a:pPr lvl="0"/>
            <a:r>
              <a:rPr kumimoji="1" lang="en-US" altLang="ja-JP" dirty="0"/>
              <a:t>Text goes here</a:t>
            </a:r>
            <a:endParaRPr kumimoji="1" lang="ja-JP" altLang="en-US" dirty="0"/>
          </a:p>
        </p:txBody>
      </p:sp>
      <p:sp>
        <p:nvSpPr>
          <p:cNvPr id="50" name="正方形/長方形 49"/>
          <p:cNvSpPr/>
          <p:nvPr userDrawn="1"/>
        </p:nvSpPr>
        <p:spPr>
          <a:xfrm>
            <a:off x="4404093" y="3380959"/>
            <a:ext cx="324036" cy="360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1" name="正方形/長方形 50"/>
          <p:cNvSpPr/>
          <p:nvPr userDrawn="1"/>
        </p:nvSpPr>
        <p:spPr>
          <a:xfrm>
            <a:off x="4081247" y="3380959"/>
            <a:ext cx="324036" cy="360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2" name="正方形/長方形 51"/>
          <p:cNvSpPr/>
          <p:nvPr userDrawn="1"/>
        </p:nvSpPr>
        <p:spPr>
          <a:xfrm>
            <a:off x="4727526" y="3380959"/>
            <a:ext cx="324036" cy="360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53" name="テキスト プレースホルダー 12"/>
          <p:cNvSpPr>
            <a:spLocks noGrp="1"/>
          </p:cNvSpPr>
          <p:nvPr>
            <p:ph type="body" sz="quarter" idx="12" hasCustomPrompt="1"/>
          </p:nvPr>
        </p:nvSpPr>
        <p:spPr>
          <a:xfrm>
            <a:off x="1721718" y="3525227"/>
            <a:ext cx="5700564" cy="984296"/>
          </a:xfrm>
        </p:spPr>
        <p:txBody>
          <a:bodyPr>
            <a:normAutofit/>
          </a:bodyPr>
          <a:lstStyle>
            <a:lvl1pPr algn="ctr">
              <a:spcBef>
                <a:spcPts val="0"/>
              </a:spcBef>
              <a:defRPr sz="1000" baseline="0"/>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20226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randombar(horizontal)">
                                      <p:cBhvr>
                                        <p:cTn id="7" dur="500"/>
                                        <p:tgtEl>
                                          <p:spTgt spid="47"/>
                                        </p:tgtEl>
                                      </p:cBhvr>
                                    </p:animEffect>
                                  </p:childTnLst>
                                </p:cTn>
                              </p:par>
                              <p:par>
                                <p:cTn id="8" presetID="2" presetClass="entr" presetSubtype="4" decel="100000" fill="hold" grpId="0" nodeType="withEffect">
                                  <p:stCondLst>
                                    <p:cond delay="250"/>
                                  </p:stCondLst>
                                  <p:iterate type="wd">
                                    <p:tmPct val="10000"/>
                                  </p:iterate>
                                  <p:childTnLst>
                                    <p:set>
                                      <p:cBhvr>
                                        <p:cTn id="9" dur="1" fill="hold">
                                          <p:stCondLst>
                                            <p:cond delay="0"/>
                                          </p:stCondLst>
                                        </p:cTn>
                                        <p:tgtEl>
                                          <p:spTgt spid="48">
                                            <p:txEl>
                                              <p:pRg st="0" end="0"/>
                                            </p:txEl>
                                          </p:spTgt>
                                        </p:tgtEl>
                                        <p:attrNameLst>
                                          <p:attrName>style.visibility</p:attrName>
                                        </p:attrNameLst>
                                      </p:cBhvr>
                                      <p:to>
                                        <p:strVal val="visible"/>
                                      </p:to>
                                    </p:set>
                                    <p:anim calcmode="lin" valueType="num">
                                      <p:cBhvr additive="base">
                                        <p:cTn id="10" dur="75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11" dur="750" fill="hold"/>
                                        <p:tgtEl>
                                          <p:spTgt spid="48">
                                            <p:txEl>
                                              <p:pRg st="0" end="0"/>
                                            </p:txEl>
                                          </p:spTgt>
                                        </p:tgtEl>
                                        <p:attrNameLst>
                                          <p:attrName>ppt_y</p:attrName>
                                        </p:attrNameLst>
                                      </p:cBhvr>
                                      <p:tavLst>
                                        <p:tav tm="0">
                                          <p:val>
                                            <p:strVal val="1+#ppt_h/2"/>
                                          </p:val>
                                        </p:tav>
                                        <p:tav tm="100000">
                                          <p:val>
                                            <p:strVal val="#ppt_y"/>
                                          </p:val>
                                        </p:tav>
                                      </p:tavLst>
                                    </p:anim>
                                  </p:childTnLst>
                                </p:cTn>
                              </p:par>
                            </p:childTnLst>
                          </p:cTn>
                        </p:par>
                        <p:par>
                          <p:cTn id="12" fill="hold">
                            <p:stCondLst>
                              <p:cond delay="1150"/>
                            </p:stCondLst>
                            <p:childTnLst>
                              <p:par>
                                <p:cTn id="13" presetID="22" presetClass="entr" presetSubtype="4" fill="hold" grpId="0" nodeType="afterEffect">
                                  <p:stCondLst>
                                    <p:cond delay="0"/>
                                  </p:stCondLst>
                                  <p:iterate type="lt">
                                    <p:tmPct val="3000"/>
                                  </p:iterate>
                                  <p:childTnLst>
                                    <p:set>
                                      <p:cBhvr>
                                        <p:cTn id="14" dur="1" fill="hold">
                                          <p:stCondLst>
                                            <p:cond delay="0"/>
                                          </p:stCondLst>
                                        </p:cTn>
                                        <p:tgtEl>
                                          <p:spTgt spid="49"/>
                                        </p:tgtEl>
                                        <p:attrNameLst>
                                          <p:attrName>style.visibility</p:attrName>
                                        </p:attrNameLst>
                                      </p:cBhvr>
                                      <p:to>
                                        <p:strVal val="visible"/>
                                      </p:to>
                                    </p:set>
                                    <p:animEffect transition="in" filter="wipe(down)">
                                      <p:cBhvr>
                                        <p:cTn id="15" dur="500"/>
                                        <p:tgtEl>
                                          <p:spTgt spid="49"/>
                                        </p:tgtEl>
                                      </p:cBhvr>
                                    </p:animEffect>
                                  </p:childTnLst>
                                </p:cTn>
                              </p:par>
                            </p:childTnLst>
                          </p:cTn>
                        </p:par>
                        <p:par>
                          <p:cTn id="16" fill="hold">
                            <p:stCondLst>
                              <p:cond delay="1815"/>
                            </p:stCondLst>
                            <p:childTnLst>
                              <p:par>
                                <p:cTn id="17" presetID="2" presetClass="entr" presetSubtype="4" decel="100000" fill="hold" grpId="0" nodeType="after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1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ppt_x"/>
                                          </p:val>
                                        </p:tav>
                                        <p:tav tm="100000">
                                          <p:val>
                                            <p:strVal val="#ppt_x"/>
                                          </p:val>
                                        </p:tav>
                                      </p:tavLst>
                                    </p:anim>
                                    <p:anim calcmode="lin" valueType="num">
                                      <p:cBhvr additive="base">
                                        <p:cTn id="24" dur="500" fill="hold"/>
                                        <p:tgtEl>
                                          <p:spTgt spid="50"/>
                                        </p:tgtEl>
                                        <p:attrNameLst>
                                          <p:attrName>ppt_y</p:attrName>
                                        </p:attrNameLst>
                                      </p:cBhvr>
                                      <p:tavLst>
                                        <p:tav tm="0">
                                          <p:val>
                                            <p:strVal val="1+#ppt_h/2"/>
                                          </p:val>
                                        </p:tav>
                                        <p:tav tm="100000">
                                          <p:val>
                                            <p:strVal val="#ppt_y"/>
                                          </p:val>
                                        </p:tav>
                                      </p:tavLst>
                                    </p:anim>
                                  </p:childTnLst>
                                </p:cTn>
                              </p:par>
                              <p:par>
                                <p:cTn id="25" presetID="2" presetClass="entr" presetSubtype="4" decel="100000" fill="hold" grpId="0" nodeType="withEffect">
                                  <p:stCondLst>
                                    <p:cond delay="200"/>
                                  </p:stCondLst>
                                  <p:childTnLst>
                                    <p:set>
                                      <p:cBhvr>
                                        <p:cTn id="26" dur="1" fill="hold">
                                          <p:stCondLst>
                                            <p:cond delay="0"/>
                                          </p:stCondLst>
                                        </p:cTn>
                                        <p:tgtEl>
                                          <p:spTgt spid="52"/>
                                        </p:tgtEl>
                                        <p:attrNameLst>
                                          <p:attrName>style.visibility</p:attrName>
                                        </p:attrNameLst>
                                      </p:cBhvr>
                                      <p:to>
                                        <p:strVal val="visible"/>
                                      </p:to>
                                    </p:set>
                                    <p:anim calcmode="lin" valueType="num">
                                      <p:cBhvr additive="base">
                                        <p:cTn id="27" dur="500" fill="hold"/>
                                        <p:tgtEl>
                                          <p:spTgt spid="52"/>
                                        </p:tgtEl>
                                        <p:attrNameLst>
                                          <p:attrName>ppt_x</p:attrName>
                                        </p:attrNameLst>
                                      </p:cBhvr>
                                      <p:tavLst>
                                        <p:tav tm="0">
                                          <p:val>
                                            <p:strVal val="#ppt_x"/>
                                          </p:val>
                                        </p:tav>
                                        <p:tav tm="100000">
                                          <p:val>
                                            <p:strVal val="#ppt_x"/>
                                          </p:val>
                                        </p:tav>
                                      </p:tavLst>
                                    </p:anim>
                                    <p:anim calcmode="lin" valueType="num">
                                      <p:cBhvr additive="base">
                                        <p:cTn id="28" dur="500" fill="hold"/>
                                        <p:tgtEl>
                                          <p:spTgt spid="52"/>
                                        </p:tgtEl>
                                        <p:attrNameLst>
                                          <p:attrName>ppt_y</p:attrName>
                                        </p:attrNameLst>
                                      </p:cBhvr>
                                      <p:tavLst>
                                        <p:tav tm="0">
                                          <p:val>
                                            <p:strVal val="1+#ppt_h/2"/>
                                          </p:val>
                                        </p:tav>
                                        <p:tav tm="100000">
                                          <p:val>
                                            <p:strVal val="#ppt_y"/>
                                          </p:val>
                                        </p:tav>
                                      </p:tavLst>
                                    </p:anim>
                                  </p:childTnLst>
                                </p:cTn>
                              </p:par>
                            </p:childTnLst>
                          </p:cTn>
                        </p:par>
                        <p:par>
                          <p:cTn id="29" fill="hold">
                            <p:stCondLst>
                              <p:cond delay="2515"/>
                            </p:stCondLst>
                            <p:childTnLst>
                              <p:par>
                                <p:cTn id="30" presetID="22" presetClass="entr" presetSubtype="8" fill="hold" grpId="0" nodeType="afterEffect">
                                  <p:stCondLst>
                                    <p:cond delay="25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build="p">
        <p:tmplLst>
          <p:tmpl lvl="1">
            <p:tnLst>
              <p:par>
                <p:cTn presetID="2" presetClass="entr" presetSubtype="4" decel="100000" fill="hold" nodeType="withEffect">
                  <p:stCondLst>
                    <p:cond delay="250"/>
                  </p:stCondLst>
                  <p:iterate type="wd">
                    <p:tmPct val="10000"/>
                  </p:iterate>
                  <p:childTnLst>
                    <p:set>
                      <p:cBhvr>
                        <p:cTn dur="1" fill="hold">
                          <p:stCondLst>
                            <p:cond delay="0"/>
                          </p:stCondLst>
                        </p:cTn>
                        <p:tgtEl>
                          <p:spTgt spid="48"/>
                        </p:tgtEl>
                        <p:attrNameLst>
                          <p:attrName>style.visibility</p:attrName>
                        </p:attrNameLst>
                      </p:cBhvr>
                      <p:to>
                        <p:strVal val="visible"/>
                      </p:to>
                    </p:set>
                    <p:anim calcmode="lin" valueType="num">
                      <p:cBhvr additive="base">
                        <p:cTn dur="750" fill="hold"/>
                        <p:tgtEl>
                          <p:spTgt spid="48"/>
                        </p:tgtEl>
                        <p:attrNameLst>
                          <p:attrName>ppt_x</p:attrName>
                        </p:attrNameLst>
                      </p:cBhvr>
                      <p:tavLst>
                        <p:tav tm="0">
                          <p:val>
                            <p:strVal val="#ppt_x"/>
                          </p:val>
                        </p:tav>
                        <p:tav tm="100000">
                          <p:val>
                            <p:strVal val="#ppt_x"/>
                          </p:val>
                        </p:tav>
                      </p:tavLst>
                    </p:anim>
                    <p:anim calcmode="lin" valueType="num">
                      <p:cBhvr additive="base">
                        <p:cTn dur="750" fill="hold"/>
                        <p:tgtEl>
                          <p:spTgt spid="48"/>
                        </p:tgtEl>
                        <p:attrNameLst>
                          <p:attrName>ppt_y</p:attrName>
                        </p:attrNameLst>
                      </p:cBhvr>
                      <p:tavLst>
                        <p:tav tm="0">
                          <p:val>
                            <p:strVal val="1+#ppt_h/2"/>
                          </p:val>
                        </p:tav>
                        <p:tav tm="100000">
                          <p:val>
                            <p:strVal val="#ppt_y"/>
                          </p:val>
                        </p:tav>
                      </p:tavLst>
                    </p:anim>
                  </p:childTnLst>
                </p:cTn>
              </p:par>
            </p:tnLst>
          </p:tmpl>
        </p:tmplLst>
      </p:bldP>
      <p:bldP spid="49" grpId="0">
        <p:tmplLst>
          <p:tmpl>
            <p:tnLst>
              <p:par>
                <p:cTn presetID="22" presetClass="entr" presetSubtype="4" fill="hold" nodeType="afterEffect">
                  <p:stCondLst>
                    <p:cond delay="0"/>
                  </p:stCondLst>
                  <p:iterate type="lt">
                    <p:tmPct val="3000"/>
                  </p:iterate>
                  <p:childTnLst>
                    <p:set>
                      <p:cBhvr>
                        <p:cTn dur="1" fill="hold">
                          <p:stCondLst>
                            <p:cond delay="0"/>
                          </p:stCondLst>
                        </p:cTn>
                        <p:tgtEl>
                          <p:spTgt spid="49"/>
                        </p:tgtEl>
                        <p:attrNameLst>
                          <p:attrName>style.visibility</p:attrName>
                        </p:attrNameLst>
                      </p:cBhvr>
                      <p:to>
                        <p:strVal val="visible"/>
                      </p:to>
                    </p:set>
                    <p:animEffect transition="in" filter="wipe(down)">
                      <p:cBhvr>
                        <p:cTn dur="500"/>
                        <p:tgtEl>
                          <p:spTgt spid="49"/>
                        </p:tgtEl>
                      </p:cBhvr>
                    </p:animEffect>
                  </p:childTnLst>
                </p:cTn>
              </p:par>
            </p:tnLst>
          </p:tmpl>
        </p:tmplLst>
      </p:bldP>
      <p:bldP spid="50" grpId="0" animBg="1"/>
      <p:bldP spid="51" grpId="0" animBg="1"/>
      <p:bldP spid="52" grpId="0" animBg="1"/>
      <p:bldP spid="53" grpId="0">
        <p:tmplLst>
          <p:tmpl>
            <p:tnLst>
              <p:par>
                <p:cTn presetID="22" presetClass="entr" presetSubtype="8" fill="hold" nodeType="after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wipe(left)">
                      <p:cBhvr>
                        <p:cTn dur="500"/>
                        <p:tgtEl>
                          <p:spTgt spid="53"/>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16" descr="Complemento-Logo-Gobierno-160x14px.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06400" y="5011379"/>
            <a:ext cx="1676870" cy="146726"/>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7" r:id="rId6"/>
    <p:sldLayoutId id="2147483677" r:id="rId7"/>
  </p:sldLayoutIdLst>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1"/>
          </p:nvPr>
        </p:nvSpPr>
        <p:spPr>
          <a:xfrm>
            <a:off x="1416872" y="2025884"/>
            <a:ext cx="6718860" cy="1091732"/>
          </a:xfrm>
        </p:spPr>
        <p:txBody>
          <a:bodyPr anchor="ctr"/>
          <a:lstStyle/>
          <a:p>
            <a:pPr algn="ctr">
              <a:spcBef>
                <a:spcPts val="0"/>
              </a:spcBef>
            </a:pPr>
            <a:r>
              <a:rPr lang="es-ES_tradnl" dirty="0">
                <a:solidFill>
                  <a:schemeClr val="accent1">
                    <a:lumMod val="75000"/>
                  </a:schemeClr>
                </a:solidFill>
                <a:latin typeface="Candara"/>
                <a:ea typeface="Tahoma" panose="020B0604030504040204" pitchFamily="34" charset="0"/>
                <a:cs typeface="Candara"/>
              </a:rPr>
              <a:t>Comité Clínico de Cuidados Paliativos</a:t>
            </a:r>
          </a:p>
          <a:p>
            <a:pPr algn="ctr">
              <a:spcBef>
                <a:spcPts val="0"/>
              </a:spcBef>
            </a:pPr>
            <a:r>
              <a:rPr lang="es-ES_tradnl" i="1" dirty="0">
                <a:solidFill>
                  <a:schemeClr val="accent1">
                    <a:lumMod val="75000"/>
                  </a:schemeClr>
                </a:solidFill>
                <a:latin typeface="Candara"/>
                <a:ea typeface="Tahoma" panose="020B0604030504040204" pitchFamily="34" charset="0"/>
                <a:cs typeface="Candara"/>
              </a:rPr>
              <a:t>Reunión 05.10.2022</a:t>
            </a:r>
          </a:p>
        </p:txBody>
      </p:sp>
      <p:sp>
        <p:nvSpPr>
          <p:cNvPr id="2" name="CuadroTexto 1"/>
          <p:cNvSpPr txBox="1"/>
          <p:nvPr/>
        </p:nvSpPr>
        <p:spPr>
          <a:xfrm>
            <a:off x="6563015" y="4490586"/>
            <a:ext cx="2366417" cy="430887"/>
          </a:xfrm>
          <a:prstGeom prst="rect">
            <a:avLst/>
          </a:prstGeom>
          <a:noFill/>
        </p:spPr>
        <p:txBody>
          <a:bodyPr wrap="none" rtlCol="0">
            <a:spAutoFit/>
          </a:bodyPr>
          <a:lstStyle/>
          <a:p>
            <a:pPr algn="r"/>
            <a:r>
              <a:rPr lang="es-ES" sz="1100" dirty="0">
                <a:solidFill>
                  <a:srgbClr val="376092"/>
                </a:solidFill>
                <a:latin typeface="Candara"/>
                <a:cs typeface="Candara"/>
              </a:rPr>
              <a:t>Dpto. de Asistencia Remota en Salud</a:t>
            </a:r>
          </a:p>
          <a:p>
            <a:pPr algn="r"/>
            <a:r>
              <a:rPr lang="es-ES" sz="1100" dirty="0">
                <a:solidFill>
                  <a:srgbClr val="376092"/>
                </a:solidFill>
                <a:latin typeface="Candara"/>
                <a:cs typeface="Candara"/>
              </a:rPr>
              <a:t>Gabinete Ministra</a:t>
            </a:r>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0204" y="125312"/>
            <a:ext cx="2489227" cy="777578"/>
          </a:xfrm>
          <a:prstGeom prst="rect">
            <a:avLst/>
          </a:prstGeom>
        </p:spPr>
      </p:pic>
    </p:spTree>
    <p:extLst>
      <p:ext uri="{BB962C8B-B14F-4D97-AF65-F5344CB8AC3E}">
        <p14:creationId xmlns:p14="http://schemas.microsoft.com/office/powerpoint/2010/main" val="3002415693"/>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sz="quarter" idx="12"/>
          </p:nvPr>
        </p:nvSpPr>
        <p:spPr>
          <a:xfrm>
            <a:off x="129353" y="27218"/>
            <a:ext cx="8744249" cy="300150"/>
          </a:xfrm>
        </p:spPr>
        <p:txBody>
          <a:bodyPr anchor="ctr"/>
          <a:lstStyle/>
          <a:p>
            <a:pPr>
              <a:spcBef>
                <a:spcPts val="0"/>
              </a:spcBef>
            </a:pPr>
            <a:endParaRPr lang="es-CL" sz="1800" dirty="0">
              <a:solidFill>
                <a:srgbClr val="376092"/>
              </a:solidFill>
              <a:latin typeface="Candara" panose="020E0502030303020204" pitchFamily="34" charset="0"/>
            </a:endParaRPr>
          </a:p>
          <a:p>
            <a:pPr>
              <a:spcBef>
                <a:spcPts val="0"/>
              </a:spcBef>
            </a:pPr>
            <a:r>
              <a:rPr lang="es-CL" sz="1800" dirty="0">
                <a:solidFill>
                  <a:srgbClr val="376092"/>
                </a:solidFill>
                <a:latin typeface="Candara" panose="020E0502030303020204" pitchFamily="34" charset="0"/>
              </a:rPr>
              <a:t>PRESENTACIÓN CASO CLÍNICO CCPP:</a:t>
            </a:r>
          </a:p>
        </p:txBody>
      </p:sp>
      <p:pic>
        <p:nvPicPr>
          <p:cNvPr id="10"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2" y="125312"/>
            <a:ext cx="1364849" cy="426348"/>
          </a:xfrm>
          <a:prstGeom prst="rect">
            <a:avLst/>
          </a:prstGeom>
        </p:spPr>
      </p:pic>
      <p:sp>
        <p:nvSpPr>
          <p:cNvPr id="3" name="Content Placeholder 4">
            <a:extLst>
              <a:ext uri="{FF2B5EF4-FFF2-40B4-BE49-F238E27FC236}">
                <a16:creationId xmlns:a16="http://schemas.microsoft.com/office/drawing/2014/main" id="{EB3EDEFD-0E4F-8AAB-3A35-CD1CA4CD2A6B}"/>
              </a:ext>
            </a:extLst>
          </p:cNvPr>
          <p:cNvSpPr txBox="1">
            <a:spLocks/>
          </p:cNvSpPr>
          <p:nvPr/>
        </p:nvSpPr>
        <p:spPr>
          <a:xfrm>
            <a:off x="399751" y="6654414"/>
            <a:ext cx="8744249" cy="4044139"/>
          </a:xfrm>
          <a:prstGeom prst="rect">
            <a:avLst/>
          </a:prstGeom>
        </p:spPr>
        <p:txBody>
          <a:bodyPr vert="horz"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spcBef>
                <a:spcPts val="0"/>
              </a:spcBef>
            </a:pPr>
            <a:endParaRPr lang="es-CL" sz="1600" dirty="0">
              <a:solidFill>
                <a:srgbClr val="376092"/>
              </a:solidFill>
              <a:latin typeface="+mn-lt"/>
            </a:endParaRPr>
          </a:p>
          <a:p>
            <a:pPr algn="just">
              <a:spcBef>
                <a:spcPts val="0"/>
              </a:spcBef>
            </a:pPr>
            <a:endParaRPr lang="es-CL" sz="1600" dirty="0">
              <a:solidFill>
                <a:srgbClr val="376092"/>
              </a:solidFill>
              <a:latin typeface="+mn-lt"/>
            </a:endParaRPr>
          </a:p>
          <a:p>
            <a:pPr>
              <a:spcBef>
                <a:spcPts val="0"/>
              </a:spcBef>
            </a:pPr>
            <a:endParaRPr lang="es-CL" sz="1800" dirty="0">
              <a:solidFill>
                <a:srgbClr val="376092"/>
              </a:solidFill>
              <a:latin typeface="Candara" panose="020E0502030303020204" pitchFamily="34" charset="0"/>
            </a:endParaRPr>
          </a:p>
        </p:txBody>
      </p:sp>
      <p:graphicFrame>
        <p:nvGraphicFramePr>
          <p:cNvPr id="4" name="Tabla 4">
            <a:extLst>
              <a:ext uri="{FF2B5EF4-FFF2-40B4-BE49-F238E27FC236}">
                <a16:creationId xmlns:a16="http://schemas.microsoft.com/office/drawing/2014/main" id="{83DC8193-35C0-E370-2FDE-38EC616AAC78}"/>
              </a:ext>
            </a:extLst>
          </p:cNvPr>
          <p:cNvGraphicFramePr>
            <a:graphicFrameLocks noGrp="1"/>
          </p:cNvGraphicFramePr>
          <p:nvPr>
            <p:extLst>
              <p:ext uri="{D42A27DB-BD31-4B8C-83A1-F6EECF244321}">
                <p14:modId xmlns:p14="http://schemas.microsoft.com/office/powerpoint/2010/main" val="4089607874"/>
              </p:ext>
            </p:extLst>
          </p:nvPr>
        </p:nvGraphicFramePr>
        <p:xfrm>
          <a:off x="129353" y="1120140"/>
          <a:ext cx="8588307" cy="4023360"/>
        </p:xfrm>
        <a:graphic>
          <a:graphicData uri="http://schemas.openxmlformats.org/drawingml/2006/table">
            <a:tbl>
              <a:tblPr firstRow="1" bandRow="1">
                <a:tableStyleId>{5C22544A-7EE6-4342-B048-85BDC9FD1C3A}</a:tableStyleId>
              </a:tblPr>
              <a:tblGrid>
                <a:gridCol w="1691497">
                  <a:extLst>
                    <a:ext uri="{9D8B030D-6E8A-4147-A177-3AD203B41FA5}">
                      <a16:colId xmlns:a16="http://schemas.microsoft.com/office/drawing/2014/main" val="4053893481"/>
                    </a:ext>
                  </a:extLst>
                </a:gridCol>
                <a:gridCol w="6896810">
                  <a:extLst>
                    <a:ext uri="{9D8B030D-6E8A-4147-A177-3AD203B41FA5}">
                      <a16:colId xmlns:a16="http://schemas.microsoft.com/office/drawing/2014/main" val="3936696590"/>
                    </a:ext>
                  </a:extLst>
                </a:gridCol>
              </a:tblGrid>
              <a:tr h="1034250">
                <a:tc>
                  <a:txBody>
                    <a:bodyPr/>
                    <a:lstStyle/>
                    <a:p>
                      <a:endParaRPr lang="es-CL" sz="1600" b="1" dirty="0">
                        <a:solidFill>
                          <a:schemeClr val="bg1"/>
                        </a:solidFill>
                        <a:latin typeface="+mn-lt"/>
                      </a:endParaRPr>
                    </a:p>
                    <a:p>
                      <a:r>
                        <a:rPr lang="es-CL" sz="1600" b="1" dirty="0">
                          <a:solidFill>
                            <a:schemeClr val="bg1"/>
                          </a:solidFill>
                          <a:latin typeface="+mn-lt"/>
                        </a:rPr>
                        <a:t>Antecedentes: </a:t>
                      </a:r>
                      <a:endParaRPr lang="es-CL" sz="1600" b="1"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sz="1600" b="0" dirty="0">
                          <a:solidFill>
                            <a:schemeClr val="bg1"/>
                          </a:solidFill>
                          <a:latin typeface="+mn-lt"/>
                        </a:rPr>
                        <a:t>El 04/09/2022 a las 18:40 pm ingresa llamada a nivel 2. Profesional enfermera en turno recibe llamada. Al respecto, los antecedentes registrados en audio, así como los observados en el detalle de la atención contenidos en plataforma tecnológica, son los siguientes:</a:t>
                      </a:r>
                    </a:p>
                  </a:txBody>
                  <a:tcPr/>
                </a:tc>
                <a:extLst>
                  <a:ext uri="{0D108BD9-81ED-4DB2-BD59-A6C34878D82A}">
                    <a16:rowId xmlns:a16="http://schemas.microsoft.com/office/drawing/2014/main" val="2141359633"/>
                  </a:ext>
                </a:extLst>
              </a:tr>
              <a:tr h="1250462">
                <a:tc>
                  <a:txBody>
                    <a:bodyPr/>
                    <a:lstStyle/>
                    <a:p>
                      <a:pPr algn="just">
                        <a:spcBef>
                          <a:spcPts val="0"/>
                        </a:spcBef>
                      </a:pPr>
                      <a:endParaRPr lang="es-CL" sz="1600" b="1" dirty="0">
                        <a:solidFill>
                          <a:srgbClr val="376092"/>
                        </a:solidFill>
                        <a:latin typeface="+mn-lt"/>
                      </a:endParaRPr>
                    </a:p>
                    <a:p>
                      <a:pPr algn="just">
                        <a:spcBef>
                          <a:spcPts val="0"/>
                        </a:spcBef>
                      </a:pPr>
                      <a:r>
                        <a:rPr lang="es-CL" sz="1600" b="1" dirty="0">
                          <a:solidFill>
                            <a:srgbClr val="376092"/>
                          </a:solidFill>
                          <a:latin typeface="+mn-lt"/>
                        </a:rPr>
                        <a:t>Información descrita durante la llamada: </a:t>
                      </a:r>
                      <a:endParaRPr lang="es-CL" sz="1600" b="1" dirty="0">
                        <a:latin typeface="+mn-lt"/>
                      </a:endParaRPr>
                    </a:p>
                  </a:txBody>
                  <a:tcPr/>
                </a:tc>
                <a:tc>
                  <a:txBody>
                    <a:bodyPr/>
                    <a:lstStyle/>
                    <a:p>
                      <a:pPr algn="just">
                        <a:spcBef>
                          <a:spcPts val="0"/>
                        </a:spcBef>
                      </a:pPr>
                      <a:r>
                        <a:rPr lang="es-CL" sz="1600" b="0" dirty="0">
                          <a:solidFill>
                            <a:srgbClr val="376092"/>
                          </a:solidFill>
                          <a:latin typeface="+mn-lt"/>
                        </a:rPr>
                        <a:t>Llama usuaria, nieta de caso índice, quien indica que su abuela de 85años con diagnostico de cáncer de mama con metástasis </a:t>
                      </a:r>
                      <a:r>
                        <a:rPr lang="es-CL" sz="1600" b="0" dirty="0" err="1">
                          <a:solidFill>
                            <a:srgbClr val="376092"/>
                          </a:solidFill>
                          <a:latin typeface="+mn-lt"/>
                        </a:rPr>
                        <a:t>osea</a:t>
                      </a:r>
                      <a:r>
                        <a:rPr lang="es-CL" sz="1600" b="0" dirty="0">
                          <a:solidFill>
                            <a:srgbClr val="376092"/>
                          </a:solidFill>
                          <a:latin typeface="+mn-lt"/>
                        </a:rPr>
                        <a:t> en columna y tórax parte anterior,  actualmente con dificultad respiratoria, mucho dolor actualmente  de poli en que se atiende le indican llamar a Salud Responde para saber que hacer;  se siente muy cansada, no puede respirar bien, no puede mantenerse en pie.</a:t>
                      </a:r>
                    </a:p>
                  </a:txBody>
                  <a:tcPr/>
                </a:tc>
                <a:extLst>
                  <a:ext uri="{0D108BD9-81ED-4DB2-BD59-A6C34878D82A}">
                    <a16:rowId xmlns:a16="http://schemas.microsoft.com/office/drawing/2014/main" val="914228907"/>
                  </a:ext>
                </a:extLst>
              </a:tr>
              <a:tr h="55253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sz="1600" b="1" dirty="0">
                          <a:solidFill>
                            <a:srgbClr val="376092"/>
                          </a:solidFill>
                          <a:latin typeface="+mn-lt"/>
                        </a:rPr>
                        <a:t>Último control CCPP</a:t>
                      </a:r>
                      <a:endParaRPr lang="es-CL" sz="1600" b="1"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sz="1600" b="0" dirty="0">
                          <a:solidFill>
                            <a:srgbClr val="376092"/>
                          </a:solidFill>
                          <a:latin typeface="+mn-lt"/>
                        </a:rPr>
                        <a:t>No se indica durante la llamada ultimo controles </a:t>
                      </a:r>
                    </a:p>
                  </a:txBody>
                  <a:tcPr/>
                </a:tc>
                <a:extLst>
                  <a:ext uri="{0D108BD9-81ED-4DB2-BD59-A6C34878D82A}">
                    <a16:rowId xmlns:a16="http://schemas.microsoft.com/office/drawing/2014/main" val="2830803991"/>
                  </a:ext>
                </a:extLst>
              </a:tr>
              <a:tr h="1017818">
                <a:tc>
                  <a:txBody>
                    <a:bodyPr/>
                    <a:lstStyle/>
                    <a:p>
                      <a:pPr algn="just">
                        <a:spcBef>
                          <a:spcPts val="0"/>
                        </a:spcBef>
                      </a:pPr>
                      <a:r>
                        <a:rPr lang="es-CL" sz="1600" b="1" dirty="0">
                          <a:solidFill>
                            <a:srgbClr val="376092"/>
                          </a:solidFill>
                          <a:latin typeface="+mn-lt"/>
                        </a:rPr>
                        <a:t>Tratamiento farmacológico</a:t>
                      </a:r>
                      <a:endParaRPr lang="es-CL" sz="1600" b="1"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sz="1600" b="0" dirty="0">
                          <a:solidFill>
                            <a:srgbClr val="376092"/>
                          </a:solidFill>
                          <a:latin typeface="+mn-lt"/>
                        </a:rPr>
                        <a:t>Parche de buprenorfina, tramadol 15 gotas cada 8 </a:t>
                      </a:r>
                      <a:r>
                        <a:rPr lang="es-MX" sz="1600" b="0" dirty="0" err="1">
                          <a:solidFill>
                            <a:srgbClr val="376092"/>
                          </a:solidFill>
                          <a:latin typeface="+mn-lt"/>
                        </a:rPr>
                        <a:t>hrs</a:t>
                      </a:r>
                      <a:r>
                        <a:rPr lang="es-MX" sz="1600" b="0" dirty="0">
                          <a:solidFill>
                            <a:srgbClr val="376092"/>
                          </a:solidFill>
                          <a:latin typeface="+mn-lt"/>
                        </a:rPr>
                        <a:t>, Salbutamol  2 </a:t>
                      </a:r>
                      <a:r>
                        <a:rPr lang="es-MX" sz="1600" b="0" dirty="0" err="1">
                          <a:solidFill>
                            <a:srgbClr val="376092"/>
                          </a:solidFill>
                          <a:latin typeface="+mn-lt"/>
                        </a:rPr>
                        <a:t>puff</a:t>
                      </a:r>
                      <a:r>
                        <a:rPr lang="es-MX" sz="1600" b="0" dirty="0">
                          <a:solidFill>
                            <a:srgbClr val="376092"/>
                          </a:solidFill>
                          <a:latin typeface="+mn-lt"/>
                        </a:rPr>
                        <a:t> c/12, </a:t>
                      </a:r>
                      <a:r>
                        <a:rPr lang="es-MX" sz="1600" b="0" dirty="0" err="1">
                          <a:solidFill>
                            <a:srgbClr val="376092"/>
                          </a:solidFill>
                          <a:latin typeface="+mn-lt"/>
                        </a:rPr>
                        <a:t>brexotide</a:t>
                      </a:r>
                      <a:r>
                        <a:rPr lang="es-MX" sz="1600" b="0" dirty="0">
                          <a:solidFill>
                            <a:srgbClr val="376092"/>
                          </a:solidFill>
                          <a:latin typeface="+mn-lt"/>
                        </a:rPr>
                        <a:t> , además en este momento le dio  ½ comprimido de prednisona, ya que le indicaban esto cuando estaba obstruida en otras ocasiones; además en este momento le aplico 2 </a:t>
                      </a:r>
                      <a:r>
                        <a:rPr lang="es-MX" sz="1600" b="0" dirty="0" err="1">
                          <a:solidFill>
                            <a:srgbClr val="376092"/>
                          </a:solidFill>
                          <a:latin typeface="+mn-lt"/>
                        </a:rPr>
                        <a:t>puff</a:t>
                      </a:r>
                      <a:r>
                        <a:rPr lang="es-MX" sz="1600" b="0" dirty="0">
                          <a:solidFill>
                            <a:srgbClr val="376092"/>
                          </a:solidFill>
                          <a:latin typeface="+mn-lt"/>
                        </a:rPr>
                        <a:t> Salbutamol.</a:t>
                      </a:r>
                      <a:endParaRPr lang="es-CL" sz="1600" b="0" dirty="0">
                        <a:solidFill>
                          <a:srgbClr val="376092"/>
                        </a:solidFill>
                        <a:latin typeface="+mn-lt"/>
                      </a:endParaRPr>
                    </a:p>
                  </a:txBody>
                  <a:tcPr/>
                </a:tc>
                <a:extLst>
                  <a:ext uri="{0D108BD9-81ED-4DB2-BD59-A6C34878D82A}">
                    <a16:rowId xmlns:a16="http://schemas.microsoft.com/office/drawing/2014/main" val="1567223212"/>
                  </a:ext>
                </a:extLst>
              </a:tr>
            </a:tbl>
          </a:graphicData>
        </a:graphic>
      </p:graphicFrame>
      <p:graphicFrame>
        <p:nvGraphicFramePr>
          <p:cNvPr id="5" name="Tabla 5">
            <a:extLst>
              <a:ext uri="{FF2B5EF4-FFF2-40B4-BE49-F238E27FC236}">
                <a16:creationId xmlns:a16="http://schemas.microsoft.com/office/drawing/2014/main" id="{D9EE0B9C-1435-9241-0321-6D8FF079AE22}"/>
              </a:ext>
            </a:extLst>
          </p:cNvPr>
          <p:cNvGraphicFramePr>
            <a:graphicFrameLocks noGrp="1"/>
          </p:cNvGraphicFramePr>
          <p:nvPr>
            <p:extLst>
              <p:ext uri="{D42A27DB-BD31-4B8C-83A1-F6EECF244321}">
                <p14:modId xmlns:p14="http://schemas.microsoft.com/office/powerpoint/2010/main" val="1674687006"/>
              </p:ext>
            </p:extLst>
          </p:nvPr>
        </p:nvGraphicFramePr>
        <p:xfrm>
          <a:off x="129353" y="433424"/>
          <a:ext cx="8588306" cy="640080"/>
        </p:xfrm>
        <a:graphic>
          <a:graphicData uri="http://schemas.openxmlformats.org/drawingml/2006/table">
            <a:tbl>
              <a:tblPr firstRow="1" bandRow="1">
                <a:tableStyleId>{5C22544A-7EE6-4342-B048-85BDC9FD1C3A}</a:tableStyleId>
              </a:tblPr>
              <a:tblGrid>
                <a:gridCol w="1692360">
                  <a:extLst>
                    <a:ext uri="{9D8B030D-6E8A-4147-A177-3AD203B41FA5}">
                      <a16:colId xmlns:a16="http://schemas.microsoft.com/office/drawing/2014/main" val="1500581040"/>
                    </a:ext>
                  </a:extLst>
                </a:gridCol>
                <a:gridCol w="6895946">
                  <a:extLst>
                    <a:ext uri="{9D8B030D-6E8A-4147-A177-3AD203B41FA5}">
                      <a16:colId xmlns:a16="http://schemas.microsoft.com/office/drawing/2014/main" val="805424246"/>
                    </a:ext>
                  </a:extLst>
                </a:gridCol>
              </a:tblGrid>
              <a:tr h="462424">
                <a:tc>
                  <a:txBody>
                    <a:bodyPr/>
                    <a:lstStyle/>
                    <a:p>
                      <a:r>
                        <a:rPr lang="es-MX" dirty="0"/>
                        <a:t>Profesional que presenta :</a:t>
                      </a:r>
                      <a:endParaRPr lang="es-CL" dirty="0"/>
                    </a:p>
                  </a:txBody>
                  <a:tcPr/>
                </a:tc>
                <a:tc>
                  <a:txBody>
                    <a:bodyPr/>
                    <a:lstStyle/>
                    <a:p>
                      <a:r>
                        <a:rPr lang="es-MX" dirty="0"/>
                        <a:t>Claudia Vidal Tobosque, enfermera, encargada calidad.</a:t>
                      </a:r>
                      <a:endParaRPr lang="es-CL" dirty="0"/>
                    </a:p>
                  </a:txBody>
                  <a:tcPr/>
                </a:tc>
                <a:extLst>
                  <a:ext uri="{0D108BD9-81ED-4DB2-BD59-A6C34878D82A}">
                    <a16:rowId xmlns:a16="http://schemas.microsoft.com/office/drawing/2014/main" val="1123552031"/>
                  </a:ext>
                </a:extLst>
              </a:tr>
            </a:tbl>
          </a:graphicData>
        </a:graphic>
      </p:graphicFrame>
    </p:spTree>
    <p:extLst>
      <p:ext uri="{BB962C8B-B14F-4D97-AF65-F5344CB8AC3E}">
        <p14:creationId xmlns:p14="http://schemas.microsoft.com/office/powerpoint/2010/main" val="660273049"/>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sz="quarter" idx="12"/>
          </p:nvPr>
        </p:nvSpPr>
        <p:spPr>
          <a:xfrm>
            <a:off x="129353" y="27218"/>
            <a:ext cx="8744249" cy="519462"/>
          </a:xfrm>
        </p:spPr>
        <p:txBody>
          <a:bodyPr anchor="ctr"/>
          <a:lstStyle/>
          <a:p>
            <a:pPr>
              <a:spcBef>
                <a:spcPts val="0"/>
              </a:spcBef>
            </a:pPr>
            <a:r>
              <a:rPr lang="es-CL" sz="1800" dirty="0">
                <a:solidFill>
                  <a:srgbClr val="376092"/>
                </a:solidFill>
                <a:latin typeface="Candara" panose="020E0502030303020204" pitchFamily="34" charset="0"/>
              </a:rPr>
              <a:t>PRESENTACIÓN CASO CLÍNICO CCPP:</a:t>
            </a:r>
          </a:p>
        </p:txBody>
      </p:sp>
      <p:pic>
        <p:nvPicPr>
          <p:cNvPr id="10"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2" y="125312"/>
            <a:ext cx="1364849" cy="426348"/>
          </a:xfrm>
          <a:prstGeom prst="rect">
            <a:avLst/>
          </a:prstGeom>
        </p:spPr>
      </p:pic>
      <p:sp>
        <p:nvSpPr>
          <p:cNvPr id="2" name="CuadroTexto 1">
            <a:extLst>
              <a:ext uri="{FF2B5EF4-FFF2-40B4-BE49-F238E27FC236}">
                <a16:creationId xmlns:a16="http://schemas.microsoft.com/office/drawing/2014/main" id="{337078F5-39D3-0C3C-9E52-69A8CBEA7BCD}"/>
              </a:ext>
            </a:extLst>
          </p:cNvPr>
          <p:cNvSpPr txBox="1"/>
          <p:nvPr/>
        </p:nvSpPr>
        <p:spPr>
          <a:xfrm>
            <a:off x="182749" y="546680"/>
            <a:ext cx="8637456" cy="3046988"/>
          </a:xfrm>
          <a:prstGeom prst="rect">
            <a:avLst/>
          </a:prstGeom>
          <a:noFill/>
        </p:spPr>
        <p:txBody>
          <a:bodyPr wrap="square" rtlCol="0">
            <a:spAutoFit/>
          </a:bodyPr>
          <a:lstStyle/>
          <a:p>
            <a:pPr algn="just">
              <a:spcBef>
                <a:spcPts val="0"/>
              </a:spcBef>
            </a:pPr>
            <a:r>
              <a:rPr lang="es-CL" sz="1600" b="1" dirty="0">
                <a:solidFill>
                  <a:srgbClr val="376092"/>
                </a:solidFill>
              </a:rPr>
              <a:t>Consultas durante la llamada: </a:t>
            </a:r>
          </a:p>
          <a:p>
            <a:pPr algn="just">
              <a:spcBef>
                <a:spcPts val="0"/>
              </a:spcBef>
            </a:pPr>
            <a:endParaRPr lang="es-CL" sz="1600" dirty="0">
              <a:solidFill>
                <a:srgbClr val="376092"/>
              </a:solidFill>
            </a:endParaRPr>
          </a:p>
          <a:p>
            <a:pPr algn="just">
              <a:spcBef>
                <a:spcPts val="0"/>
              </a:spcBef>
            </a:pPr>
            <a:r>
              <a:rPr lang="es-CL" sz="1600" b="0" dirty="0">
                <a:solidFill>
                  <a:srgbClr val="376092"/>
                </a:solidFill>
              </a:rPr>
              <a:t>Las dudas de las usuarias que nos contacta son las siguientes:</a:t>
            </a:r>
          </a:p>
          <a:p>
            <a:pPr algn="just">
              <a:spcBef>
                <a:spcPts val="0"/>
              </a:spcBef>
            </a:pPr>
            <a:endParaRPr lang="es-CL" sz="1600" dirty="0">
              <a:solidFill>
                <a:srgbClr val="376092"/>
              </a:solidFill>
            </a:endParaRPr>
          </a:p>
          <a:p>
            <a:pPr algn="just">
              <a:spcBef>
                <a:spcPts val="0"/>
              </a:spcBef>
            </a:pPr>
            <a:r>
              <a:rPr lang="es-CL" sz="1600" dirty="0">
                <a:solidFill>
                  <a:srgbClr val="376092"/>
                </a:solidFill>
              </a:rPr>
              <a:t>¿</a:t>
            </a:r>
            <a:r>
              <a:rPr lang="es-CL" sz="1600" b="0" dirty="0">
                <a:solidFill>
                  <a:srgbClr val="376092"/>
                </a:solidFill>
              </a:rPr>
              <a:t>Qué hago ? , </a:t>
            </a:r>
            <a:r>
              <a:rPr lang="es-CL" sz="1600" dirty="0">
                <a:solidFill>
                  <a:srgbClr val="376092"/>
                </a:solidFill>
              </a:rPr>
              <a:t>¿le doy algo?</a:t>
            </a:r>
            <a:endParaRPr lang="es-CL" sz="1600" b="0" dirty="0">
              <a:solidFill>
                <a:srgbClr val="376092"/>
              </a:solidFill>
            </a:endParaRPr>
          </a:p>
          <a:p>
            <a:pPr algn="just">
              <a:spcBef>
                <a:spcPts val="0"/>
              </a:spcBef>
            </a:pPr>
            <a:r>
              <a:rPr lang="es-CL" sz="1600" b="0" dirty="0">
                <a:solidFill>
                  <a:srgbClr val="376092"/>
                </a:solidFill>
              </a:rPr>
              <a:t>¿Puedo llamar a la ambulancia?</a:t>
            </a:r>
          </a:p>
          <a:p>
            <a:pPr algn="just">
              <a:spcBef>
                <a:spcPts val="0"/>
              </a:spcBef>
            </a:pPr>
            <a:r>
              <a:rPr lang="es-CL" sz="1600" dirty="0">
                <a:solidFill>
                  <a:srgbClr val="376092"/>
                </a:solidFill>
              </a:rPr>
              <a:t>¿la ambulancia la trasladara a un centro asistencial?</a:t>
            </a:r>
            <a:endParaRPr lang="es-CL" sz="1600" b="0" dirty="0">
              <a:solidFill>
                <a:srgbClr val="376092"/>
              </a:solidFill>
            </a:endParaRPr>
          </a:p>
          <a:p>
            <a:pPr algn="just">
              <a:spcBef>
                <a:spcPts val="0"/>
              </a:spcBef>
            </a:pPr>
            <a:endParaRPr lang="es-CL" sz="1600" dirty="0">
              <a:solidFill>
                <a:srgbClr val="376092"/>
              </a:solidFill>
            </a:endParaRPr>
          </a:p>
          <a:p>
            <a:pPr algn="just">
              <a:spcBef>
                <a:spcPts val="0"/>
              </a:spcBef>
            </a:pPr>
            <a:r>
              <a:rPr lang="es-CL" sz="1600" b="1" dirty="0">
                <a:solidFill>
                  <a:srgbClr val="376092"/>
                </a:solidFill>
              </a:rPr>
              <a:t>Acción: </a:t>
            </a:r>
          </a:p>
          <a:p>
            <a:pPr algn="just">
              <a:spcBef>
                <a:spcPts val="0"/>
              </a:spcBef>
            </a:pPr>
            <a:endParaRPr lang="es-CL" sz="1600" b="1" dirty="0">
              <a:solidFill>
                <a:srgbClr val="376092"/>
              </a:solidFill>
            </a:endParaRPr>
          </a:p>
          <a:p>
            <a:pPr algn="just">
              <a:spcBef>
                <a:spcPts val="0"/>
              </a:spcBef>
            </a:pPr>
            <a:r>
              <a:rPr lang="es-CL" sz="1600" dirty="0">
                <a:solidFill>
                  <a:srgbClr val="376092"/>
                </a:solidFill>
              </a:rPr>
              <a:t>Se orienta de acuerdo a consulta y realiza agendamiento medico, para ajuste de tratamiento solicitado por usuaria que nos contacta.</a:t>
            </a:r>
          </a:p>
        </p:txBody>
      </p:sp>
    </p:spTree>
    <p:extLst>
      <p:ext uri="{BB962C8B-B14F-4D97-AF65-F5344CB8AC3E}">
        <p14:creationId xmlns:p14="http://schemas.microsoft.com/office/powerpoint/2010/main" val="1533527579"/>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E43A9160-EA1C-FBFA-E382-D077B0982524}"/>
              </a:ext>
            </a:extLst>
          </p:cNvPr>
          <p:cNvGraphicFramePr>
            <a:graphicFrameLocks noGrp="1"/>
          </p:cNvGraphicFramePr>
          <p:nvPr>
            <p:ph idx="4294967295"/>
            <p:extLst>
              <p:ext uri="{D42A27DB-BD31-4B8C-83A1-F6EECF244321}">
                <p14:modId xmlns:p14="http://schemas.microsoft.com/office/powerpoint/2010/main" val="920074461"/>
              </p:ext>
            </p:extLst>
          </p:nvPr>
        </p:nvGraphicFramePr>
        <p:xfrm>
          <a:off x="185183" y="768071"/>
          <a:ext cx="8744248" cy="3666592"/>
        </p:xfrm>
        <a:graphic>
          <a:graphicData uri="http://schemas.openxmlformats.org/drawingml/2006/table">
            <a:tbl>
              <a:tblPr firstRow="1" bandRow="1">
                <a:tableStyleId>{5C22544A-7EE6-4342-B048-85BDC9FD1C3A}</a:tableStyleId>
              </a:tblPr>
              <a:tblGrid>
                <a:gridCol w="3305871">
                  <a:extLst>
                    <a:ext uri="{9D8B030D-6E8A-4147-A177-3AD203B41FA5}">
                      <a16:colId xmlns:a16="http://schemas.microsoft.com/office/drawing/2014/main" val="127155917"/>
                    </a:ext>
                  </a:extLst>
                </a:gridCol>
                <a:gridCol w="5438377">
                  <a:extLst>
                    <a:ext uri="{9D8B030D-6E8A-4147-A177-3AD203B41FA5}">
                      <a16:colId xmlns:a16="http://schemas.microsoft.com/office/drawing/2014/main" val="2852389713"/>
                    </a:ext>
                  </a:extLst>
                </a:gridCol>
              </a:tblGrid>
              <a:tr h="48230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sz="1800" kern="1200" dirty="0">
                          <a:solidFill>
                            <a:schemeClr val="bg1"/>
                          </a:solidFill>
                          <a:effectLst/>
                          <a:latin typeface="+mn-lt"/>
                          <a:ea typeface="+mn-ea"/>
                          <a:cs typeface="+mn-cs"/>
                        </a:rPr>
                        <a:t>Profesional médico responsable</a:t>
                      </a:r>
                      <a:endParaRPr lang="es-CL" sz="1800" kern="1200" dirty="0">
                        <a:solidFill>
                          <a:schemeClr val="bg1"/>
                        </a:solidFill>
                        <a:effectLst/>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sz="1800" b="1" kern="1200" dirty="0">
                          <a:solidFill>
                            <a:schemeClr val="lt1"/>
                          </a:solidFill>
                          <a:effectLst/>
                          <a:latin typeface="+mn-lt"/>
                          <a:ea typeface="+mn-ea"/>
                          <a:cs typeface="+mn-cs"/>
                        </a:rPr>
                        <a:t>Dr. Álvaro Zañartu</a:t>
                      </a:r>
                      <a:endParaRPr lang="es-CL" sz="1800" b="1" kern="1200" dirty="0">
                        <a:solidFill>
                          <a:schemeClr val="lt1"/>
                        </a:solidFill>
                        <a:effectLst/>
                        <a:latin typeface="+mn-lt"/>
                        <a:ea typeface="+mn-ea"/>
                        <a:cs typeface="+mn-cs"/>
                      </a:endParaRPr>
                    </a:p>
                  </a:txBody>
                  <a:tcPr/>
                </a:tc>
                <a:extLst>
                  <a:ext uri="{0D108BD9-81ED-4DB2-BD59-A6C34878D82A}">
                    <a16:rowId xmlns:a16="http://schemas.microsoft.com/office/drawing/2014/main" val="2198291295"/>
                  </a:ext>
                </a:extLst>
              </a:tr>
              <a:tr h="482308">
                <a:tc>
                  <a:txBody>
                    <a:bodyPr/>
                    <a:lstStyle/>
                    <a:p>
                      <a:r>
                        <a:rPr lang="es-CL" dirty="0"/>
                        <a:t>Fecha y hora llamada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684362170"/>
                  </a:ext>
                </a:extLst>
              </a:tr>
              <a:tr h="482308">
                <a:tc>
                  <a:txBody>
                    <a:bodyPr/>
                    <a:lstStyle/>
                    <a:p>
                      <a:r>
                        <a:rPr lang="es-CL" dirty="0"/>
                        <a:t>Nombre usuaria/o</a:t>
                      </a:r>
                    </a:p>
                  </a:txBody>
                  <a:tcPr/>
                </a:tc>
                <a:tc>
                  <a:txBody>
                    <a:bodyPr/>
                    <a:lstStyle/>
                    <a:p>
                      <a:endParaRPr lang="es-CL" dirty="0"/>
                    </a:p>
                  </a:txBody>
                  <a:tcPr/>
                </a:tc>
                <a:extLst>
                  <a:ext uri="{0D108BD9-81ED-4DB2-BD59-A6C34878D82A}">
                    <a16:rowId xmlns:a16="http://schemas.microsoft.com/office/drawing/2014/main" val="1260966343"/>
                  </a:ext>
                </a:extLst>
              </a:tr>
              <a:tr h="482308">
                <a:tc>
                  <a:txBody>
                    <a:bodyPr/>
                    <a:lstStyle/>
                    <a:p>
                      <a:r>
                        <a:rPr lang="es-CL" dirty="0"/>
                        <a:t>Región y comuna</a:t>
                      </a:r>
                    </a:p>
                  </a:txBody>
                  <a:tcPr/>
                </a:tc>
                <a:tc>
                  <a:txBody>
                    <a:bodyPr/>
                    <a:lstStyle/>
                    <a:p>
                      <a:endParaRPr lang="es-CL" dirty="0"/>
                    </a:p>
                  </a:txBody>
                  <a:tcPr/>
                </a:tc>
                <a:extLst>
                  <a:ext uri="{0D108BD9-81ED-4DB2-BD59-A6C34878D82A}">
                    <a16:rowId xmlns:a16="http://schemas.microsoft.com/office/drawing/2014/main" val="3220575250"/>
                  </a:ext>
                </a:extLst>
              </a:tr>
              <a:tr h="294604">
                <a:tc>
                  <a:txBody>
                    <a:bodyPr/>
                    <a:lstStyle/>
                    <a:p>
                      <a:r>
                        <a:rPr lang="es-CL" dirty="0"/>
                        <a:t>Anamnesis profesional médico (Nivel 3)</a:t>
                      </a:r>
                    </a:p>
                    <a:p>
                      <a:endParaRPr lang="es-CL" dirty="0"/>
                    </a:p>
                    <a:p>
                      <a:endParaRPr lang="es-CL" dirty="0"/>
                    </a:p>
                    <a:p>
                      <a:endParaRPr lang="es-CL" dirty="0"/>
                    </a:p>
                    <a:p>
                      <a:endParaRPr lang="es-CL"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961615111"/>
                  </a:ext>
                </a:extLst>
              </a:tr>
            </a:tbl>
          </a:graphicData>
        </a:graphic>
      </p:graphicFrame>
      <p:sp>
        <p:nvSpPr>
          <p:cNvPr id="8" name="Content Placeholder 4"/>
          <p:cNvSpPr>
            <a:spLocks noGrp="1"/>
          </p:cNvSpPr>
          <p:nvPr>
            <p:ph sz="quarter" idx="12"/>
          </p:nvPr>
        </p:nvSpPr>
        <p:spPr>
          <a:xfrm>
            <a:off x="129353" y="27218"/>
            <a:ext cx="8744249" cy="519462"/>
          </a:xfrm>
        </p:spPr>
        <p:txBody>
          <a:bodyPr anchor="ctr"/>
          <a:lstStyle/>
          <a:p>
            <a:pPr>
              <a:spcBef>
                <a:spcPts val="0"/>
              </a:spcBef>
            </a:pPr>
            <a:r>
              <a:rPr lang="es-CL" sz="1800" dirty="0">
                <a:solidFill>
                  <a:srgbClr val="376092"/>
                </a:solidFill>
                <a:latin typeface="Candara" panose="020E0502030303020204" pitchFamily="34" charset="0"/>
              </a:rPr>
              <a:t>PRESENTACIÓN CASO CLÍNICO CCPP:</a:t>
            </a:r>
          </a:p>
        </p:txBody>
      </p:sp>
      <p:pic>
        <p:nvPicPr>
          <p:cNvPr id="10"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2" y="125312"/>
            <a:ext cx="1364849" cy="426348"/>
          </a:xfrm>
          <a:prstGeom prst="rect">
            <a:avLst/>
          </a:prstGeom>
        </p:spPr>
      </p:pic>
    </p:spTree>
    <p:extLst>
      <p:ext uri="{BB962C8B-B14F-4D97-AF65-F5344CB8AC3E}">
        <p14:creationId xmlns:p14="http://schemas.microsoft.com/office/powerpoint/2010/main" val="212715973"/>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E43A9160-EA1C-FBFA-E382-D077B0982524}"/>
              </a:ext>
            </a:extLst>
          </p:cNvPr>
          <p:cNvGraphicFramePr>
            <a:graphicFrameLocks noGrp="1"/>
          </p:cNvGraphicFramePr>
          <p:nvPr>
            <p:ph idx="4294967295"/>
            <p:extLst>
              <p:ext uri="{D42A27DB-BD31-4B8C-83A1-F6EECF244321}">
                <p14:modId xmlns:p14="http://schemas.microsoft.com/office/powerpoint/2010/main" val="1433248041"/>
              </p:ext>
            </p:extLst>
          </p:nvPr>
        </p:nvGraphicFramePr>
        <p:xfrm>
          <a:off x="185183" y="472168"/>
          <a:ext cx="8744248" cy="4505668"/>
        </p:xfrm>
        <a:graphic>
          <a:graphicData uri="http://schemas.openxmlformats.org/drawingml/2006/table">
            <a:tbl>
              <a:tblPr firstRow="1" bandRow="1">
                <a:tableStyleId>{5C22544A-7EE6-4342-B048-85BDC9FD1C3A}</a:tableStyleId>
              </a:tblPr>
              <a:tblGrid>
                <a:gridCol w="2862817">
                  <a:extLst>
                    <a:ext uri="{9D8B030D-6E8A-4147-A177-3AD203B41FA5}">
                      <a16:colId xmlns:a16="http://schemas.microsoft.com/office/drawing/2014/main" val="127155917"/>
                    </a:ext>
                  </a:extLst>
                </a:gridCol>
                <a:gridCol w="5881431">
                  <a:extLst>
                    <a:ext uri="{9D8B030D-6E8A-4147-A177-3AD203B41FA5}">
                      <a16:colId xmlns:a16="http://schemas.microsoft.com/office/drawing/2014/main" val="2852389713"/>
                    </a:ext>
                  </a:extLst>
                </a:gridCol>
              </a:tblGrid>
              <a:tr h="482308">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kern="1200" dirty="0">
                          <a:solidFill>
                            <a:schemeClr val="bg1"/>
                          </a:solidFill>
                          <a:effectLst/>
                          <a:latin typeface="+mn-lt"/>
                          <a:ea typeface="+mn-ea"/>
                          <a:cs typeface="+mn-cs"/>
                        </a:rPr>
                        <a:t>Frente a gestión de profesional médico, señale observaciones y/o sugerencias</a:t>
                      </a:r>
                    </a:p>
                  </a:txBody>
                  <a:tcPr/>
                </a:tc>
                <a:tc hMerge="1">
                  <a:txBody>
                    <a:bodyPr/>
                    <a:lstStyle/>
                    <a:p>
                      <a:endParaRPr lang="es-CL" dirty="0"/>
                    </a:p>
                  </a:txBody>
                  <a:tcPr/>
                </a:tc>
                <a:extLst>
                  <a:ext uri="{0D108BD9-81ED-4DB2-BD59-A6C34878D82A}">
                    <a16:rowId xmlns:a16="http://schemas.microsoft.com/office/drawing/2014/main" val="2198291295"/>
                  </a:ext>
                </a:extLst>
              </a:tr>
              <a:tr h="482308">
                <a:tc gridSpan="2">
                  <a:txBody>
                    <a:bodyPr/>
                    <a:lstStyle/>
                    <a:p>
                      <a:endParaRPr lang="es-CL" dirty="0"/>
                    </a:p>
                    <a:p>
                      <a:endParaRPr lang="es-CL" dirty="0"/>
                    </a:p>
                    <a:p>
                      <a:endParaRPr lang="es-CL" dirty="0"/>
                    </a:p>
                    <a:p>
                      <a:endParaRPr lang="es-CL" dirty="0"/>
                    </a:p>
                    <a:p>
                      <a:endParaRPr lang="es-CL" dirty="0"/>
                    </a:p>
                  </a:txBody>
                  <a:tcPr/>
                </a:tc>
                <a:tc hMerge="1">
                  <a:txBody>
                    <a:bodyPr/>
                    <a:lstStyle/>
                    <a:p>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961615111"/>
                  </a:ext>
                </a:extLst>
              </a:tr>
              <a:tr h="482308">
                <a:tc>
                  <a:txBody>
                    <a:bodyPr/>
                    <a:lstStyle/>
                    <a:p>
                      <a:endParaRPr lang="es-CL" b="1" dirty="0"/>
                    </a:p>
                    <a:p>
                      <a:endParaRPr lang="es-CL" b="1" dirty="0"/>
                    </a:p>
                    <a:p>
                      <a:endParaRPr lang="es-CL" b="1" dirty="0"/>
                    </a:p>
                    <a:p>
                      <a:endParaRPr lang="es-CL" b="1" dirty="0"/>
                    </a:p>
                    <a:p>
                      <a:r>
                        <a:rPr lang="es-CL" b="1" dirty="0"/>
                        <a:t>Observaciones/sugerencias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1500177661"/>
                  </a:ext>
                </a:extLst>
              </a:tr>
            </a:tbl>
          </a:graphicData>
        </a:graphic>
      </p:graphicFrame>
      <p:sp>
        <p:nvSpPr>
          <p:cNvPr id="8" name="Content Placeholder 4"/>
          <p:cNvSpPr>
            <a:spLocks noGrp="1"/>
          </p:cNvSpPr>
          <p:nvPr>
            <p:ph sz="quarter" idx="12"/>
          </p:nvPr>
        </p:nvSpPr>
        <p:spPr>
          <a:xfrm>
            <a:off x="129353" y="27218"/>
            <a:ext cx="8744249" cy="519462"/>
          </a:xfrm>
        </p:spPr>
        <p:txBody>
          <a:bodyPr anchor="ctr"/>
          <a:lstStyle/>
          <a:p>
            <a:pPr>
              <a:spcBef>
                <a:spcPts val="0"/>
              </a:spcBef>
            </a:pPr>
            <a:r>
              <a:rPr lang="es-CL" sz="1800" dirty="0">
                <a:solidFill>
                  <a:srgbClr val="376092"/>
                </a:solidFill>
                <a:latin typeface="Candara" panose="020E0502030303020204" pitchFamily="34" charset="0"/>
              </a:rPr>
              <a:t>PRESENTACIÓN CASO CLÍNICO CCPP:</a:t>
            </a:r>
          </a:p>
        </p:txBody>
      </p:sp>
      <p:pic>
        <p:nvPicPr>
          <p:cNvPr id="10"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2" y="125312"/>
            <a:ext cx="1364849" cy="426348"/>
          </a:xfrm>
          <a:prstGeom prst="rect">
            <a:avLst/>
          </a:prstGeom>
        </p:spPr>
      </p:pic>
      <p:sp>
        <p:nvSpPr>
          <p:cNvPr id="4" name="CuadroTexto 3">
            <a:extLst>
              <a:ext uri="{FF2B5EF4-FFF2-40B4-BE49-F238E27FC236}">
                <a16:creationId xmlns:a16="http://schemas.microsoft.com/office/drawing/2014/main" id="{C1460617-0BA7-4F08-443B-75152A8A82A1}"/>
              </a:ext>
            </a:extLst>
          </p:cNvPr>
          <p:cNvSpPr txBox="1"/>
          <p:nvPr/>
        </p:nvSpPr>
        <p:spPr>
          <a:xfrm>
            <a:off x="330200" y="1026171"/>
            <a:ext cx="8543402" cy="369332"/>
          </a:xfrm>
          <a:prstGeom prst="rect">
            <a:avLst/>
          </a:prstGeom>
          <a:noFill/>
        </p:spPr>
        <p:txBody>
          <a:bodyPr wrap="square" rtlCol="0">
            <a:spAutoFit/>
          </a:bodyPr>
          <a:lstStyle/>
          <a:p>
            <a:pPr algn="ctr"/>
            <a:r>
              <a:rPr lang="es-ES" dirty="0"/>
              <a:t>Resumen de la </a:t>
            </a:r>
            <a:r>
              <a:rPr lang="es-ES"/>
              <a:t>gestión médica</a:t>
            </a:r>
            <a:endParaRPr lang="es-CL" dirty="0">
              <a:solidFill>
                <a:schemeClr val="dk1"/>
              </a:solidFill>
            </a:endParaRPr>
          </a:p>
        </p:txBody>
      </p:sp>
    </p:spTree>
    <p:extLst>
      <p:ext uri="{BB962C8B-B14F-4D97-AF65-F5344CB8AC3E}">
        <p14:creationId xmlns:p14="http://schemas.microsoft.com/office/powerpoint/2010/main" val="2378873330"/>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E43A9160-EA1C-FBFA-E382-D077B0982524}"/>
              </a:ext>
            </a:extLst>
          </p:cNvPr>
          <p:cNvGraphicFramePr>
            <a:graphicFrameLocks noGrp="1"/>
          </p:cNvGraphicFramePr>
          <p:nvPr>
            <p:ph idx="4294967295"/>
            <p:extLst>
              <p:ext uri="{D42A27DB-BD31-4B8C-83A1-F6EECF244321}">
                <p14:modId xmlns:p14="http://schemas.microsoft.com/office/powerpoint/2010/main" val="4244710215"/>
              </p:ext>
            </p:extLst>
          </p:nvPr>
        </p:nvGraphicFramePr>
        <p:xfrm>
          <a:off x="185183" y="472168"/>
          <a:ext cx="8744248" cy="4505668"/>
        </p:xfrm>
        <a:graphic>
          <a:graphicData uri="http://schemas.openxmlformats.org/drawingml/2006/table">
            <a:tbl>
              <a:tblPr firstRow="1" bandRow="1">
                <a:tableStyleId>{5C22544A-7EE6-4342-B048-85BDC9FD1C3A}</a:tableStyleId>
              </a:tblPr>
              <a:tblGrid>
                <a:gridCol w="2862817">
                  <a:extLst>
                    <a:ext uri="{9D8B030D-6E8A-4147-A177-3AD203B41FA5}">
                      <a16:colId xmlns:a16="http://schemas.microsoft.com/office/drawing/2014/main" val="127155917"/>
                    </a:ext>
                  </a:extLst>
                </a:gridCol>
                <a:gridCol w="5881431">
                  <a:extLst>
                    <a:ext uri="{9D8B030D-6E8A-4147-A177-3AD203B41FA5}">
                      <a16:colId xmlns:a16="http://schemas.microsoft.com/office/drawing/2014/main" val="2852389713"/>
                    </a:ext>
                  </a:extLst>
                </a:gridCol>
              </a:tblGrid>
              <a:tr h="482308">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kern="1200" dirty="0">
                          <a:solidFill>
                            <a:schemeClr val="bg1"/>
                          </a:solidFill>
                          <a:effectLst/>
                          <a:latin typeface="+mn-lt"/>
                          <a:ea typeface="+mn-ea"/>
                          <a:cs typeface="+mn-cs"/>
                        </a:rPr>
                        <a:t>Relevancia del caso clínico</a:t>
                      </a:r>
                    </a:p>
                  </a:txBody>
                  <a:tcPr/>
                </a:tc>
                <a:tc>
                  <a:txBody>
                    <a:bodyPr/>
                    <a:lstStyle/>
                    <a:p>
                      <a:r>
                        <a:rPr lang="es-CL" dirty="0"/>
                        <a:t>Alta – media – baja </a:t>
                      </a:r>
                    </a:p>
                  </a:txBody>
                  <a:tcPr/>
                </a:tc>
                <a:extLst>
                  <a:ext uri="{0D108BD9-81ED-4DB2-BD59-A6C34878D82A}">
                    <a16:rowId xmlns:a16="http://schemas.microsoft.com/office/drawing/2014/main" val="2198291295"/>
                  </a:ext>
                </a:extLst>
              </a:tr>
              <a:tr h="482308">
                <a:tc>
                  <a:txBody>
                    <a:bodyPr/>
                    <a:lstStyle/>
                    <a:p>
                      <a:endParaRPr lang="es-CL" b="1" dirty="0"/>
                    </a:p>
                    <a:p>
                      <a:r>
                        <a:rPr lang="es-CL" b="1" dirty="0"/>
                        <a:t>¿Qué nos dice la evidencia respecto del caso presentado?</a:t>
                      </a:r>
                    </a:p>
                    <a:p>
                      <a:endParaRPr lang="es-CL" dirty="0"/>
                    </a:p>
                  </a:txBody>
                  <a:tcPr/>
                </a:tc>
                <a:tc>
                  <a:txBody>
                    <a:bodyPr/>
                    <a:lstStyle/>
                    <a:p>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961615111"/>
                  </a:ext>
                </a:extLst>
              </a:tr>
              <a:tr h="482308">
                <a:tc>
                  <a:txBody>
                    <a:bodyPr/>
                    <a:lstStyle/>
                    <a:p>
                      <a:endParaRPr lang="es-CL" b="1" dirty="0"/>
                    </a:p>
                    <a:p>
                      <a:r>
                        <a:rPr lang="es-CL" b="1" dirty="0"/>
                        <a:t>¿Qué recomendaciones consideran importantes para el manejo de este usuario?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CL" sz="1800" kern="1200" dirty="0">
                        <a:solidFill>
                          <a:schemeClr val="dk1"/>
                        </a:solidFill>
                        <a:effectLst/>
                        <a:latin typeface="+mn-lt"/>
                        <a:ea typeface="+mn-ea"/>
                        <a:cs typeface="+mn-cs"/>
                      </a:endParaRPr>
                    </a:p>
                  </a:txBody>
                  <a:tcPr/>
                </a:tc>
                <a:extLst>
                  <a:ext uri="{0D108BD9-81ED-4DB2-BD59-A6C34878D82A}">
                    <a16:rowId xmlns:a16="http://schemas.microsoft.com/office/drawing/2014/main" val="1500177661"/>
                  </a:ext>
                </a:extLst>
              </a:tr>
            </a:tbl>
          </a:graphicData>
        </a:graphic>
      </p:graphicFrame>
      <p:sp>
        <p:nvSpPr>
          <p:cNvPr id="8" name="Content Placeholder 4"/>
          <p:cNvSpPr>
            <a:spLocks noGrp="1"/>
          </p:cNvSpPr>
          <p:nvPr>
            <p:ph sz="quarter" idx="12"/>
          </p:nvPr>
        </p:nvSpPr>
        <p:spPr>
          <a:xfrm>
            <a:off x="129353" y="27218"/>
            <a:ext cx="8744249" cy="519462"/>
          </a:xfrm>
        </p:spPr>
        <p:txBody>
          <a:bodyPr anchor="ctr"/>
          <a:lstStyle/>
          <a:p>
            <a:pPr>
              <a:spcBef>
                <a:spcPts val="0"/>
              </a:spcBef>
            </a:pPr>
            <a:r>
              <a:rPr lang="es-CL" sz="1800" dirty="0">
                <a:solidFill>
                  <a:srgbClr val="376092"/>
                </a:solidFill>
                <a:latin typeface="Candara" panose="020E0502030303020204" pitchFamily="34" charset="0"/>
              </a:rPr>
              <a:t>DISCUSIÓN Y CONCLUSIONES:</a:t>
            </a:r>
          </a:p>
        </p:txBody>
      </p:sp>
      <p:pic>
        <p:nvPicPr>
          <p:cNvPr id="10"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4582" y="125312"/>
            <a:ext cx="1364849" cy="426348"/>
          </a:xfrm>
          <a:prstGeom prst="rect">
            <a:avLst/>
          </a:prstGeom>
        </p:spPr>
      </p:pic>
    </p:spTree>
    <p:extLst>
      <p:ext uri="{BB962C8B-B14F-4D97-AF65-F5344CB8AC3E}">
        <p14:creationId xmlns:p14="http://schemas.microsoft.com/office/powerpoint/2010/main" val="4002651803"/>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0"/>
            <a:ext cx="9210244" cy="52074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6"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5217" y="2851465"/>
            <a:ext cx="1666051" cy="1509183"/>
          </a:xfrm>
          <a:prstGeom prst="rect">
            <a:avLst/>
          </a:prstGeom>
        </p:spPr>
      </p:pic>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3628" y="1514457"/>
            <a:ext cx="2489227" cy="777578"/>
          </a:xfrm>
          <a:prstGeom prst="rect">
            <a:avLst/>
          </a:prstGeom>
        </p:spPr>
      </p:pic>
      <p:sp>
        <p:nvSpPr>
          <p:cNvPr id="7" name="1 Título">
            <a:extLst>
              <a:ext uri="{FF2B5EF4-FFF2-40B4-BE49-F238E27FC236}">
                <a16:creationId xmlns:a16="http://schemas.microsoft.com/office/drawing/2014/main" id="{8F5E075C-8804-7546-9E65-4904C25D759A}"/>
              </a:ext>
            </a:extLst>
          </p:cNvPr>
          <p:cNvSpPr txBox="1">
            <a:spLocks/>
          </p:cNvSpPr>
          <p:nvPr/>
        </p:nvSpPr>
        <p:spPr bwMode="auto">
          <a:xfrm>
            <a:off x="33122" y="527252"/>
            <a:ext cx="9144000" cy="70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Font typeface="Arial" pitchFamily="34" charset="0"/>
              <a:buNone/>
            </a:pPr>
            <a:r>
              <a:rPr lang="es-CL" altLang="es-CL" b="1" dirty="0">
                <a:solidFill>
                  <a:srgbClr val="376092"/>
                </a:solidFill>
                <a:latin typeface="Candara" pitchFamily="34" charset="0"/>
                <a:ea typeface="ヒラギノ角ゴ Pro W3" charset="-128"/>
                <a:cs typeface="Verdana" pitchFamily="34" charset="0"/>
              </a:rPr>
              <a:t>GRACIAS.</a:t>
            </a:r>
            <a:endParaRPr lang="es-CL" altLang="es-CL" dirty="0">
              <a:solidFill>
                <a:srgbClr val="376092"/>
              </a:solidFill>
              <a:latin typeface="Candara" pitchFamily="34" charset="0"/>
              <a:ea typeface="ヒラギノ角ゴ Pro W3" charset="-128"/>
              <a:cs typeface="Verdana" pitchFamily="34" charset="0"/>
            </a:endParaRPr>
          </a:p>
        </p:txBody>
      </p:sp>
    </p:spTree>
    <p:extLst>
      <p:ext uri="{BB962C8B-B14F-4D97-AF65-F5344CB8AC3E}">
        <p14:creationId xmlns:p14="http://schemas.microsoft.com/office/powerpoint/2010/main" val="3991168328"/>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20699</TotalTime>
  <Words>400</Words>
  <Application>Microsoft Office PowerPoint</Application>
  <PresentationFormat>Presentación en pantalla (16:9)</PresentationFormat>
  <Paragraphs>79</Paragraphs>
  <Slides>7</Slides>
  <Notes>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Candara</vt:lpstr>
      <vt:lpstr>gobCL</vt:lpstr>
      <vt:lpstr>Ubuntu Medium</vt:lpstr>
      <vt:lpstr>Verdana</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Paola Rivera Peters</dc:creator>
  <cp:lastModifiedBy>e er</cp:lastModifiedBy>
  <cp:revision>722</cp:revision>
  <cp:lastPrinted>2015-08-31T13:33:20Z</cp:lastPrinted>
  <dcterms:created xsi:type="dcterms:W3CDTF">2014-07-21T22:48:34Z</dcterms:created>
  <dcterms:modified xsi:type="dcterms:W3CDTF">2022-10-03T16:32:41Z</dcterms:modified>
</cp:coreProperties>
</file>